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362" autoAdjust="0"/>
  </p:normalViewPr>
  <p:slideViewPr>
    <p:cSldViewPr>
      <p:cViewPr varScale="1">
        <p:scale>
          <a:sx n="77" d="100"/>
          <a:sy n="7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.romancova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.romancova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Лист3!$A$4</c:f>
              <c:strCache>
                <c:ptCount val="1"/>
                <c:pt idx="0">
                  <c:v>план</c:v>
                </c:pt>
              </c:strCache>
            </c:strRef>
          </c:tx>
          <c:val>
            <c:numRef>
              <c:f>Лист3!$B$4:$D$4</c:f>
              <c:numCache>
                <c:formatCode>General</c:formatCode>
                <c:ptCount val="3"/>
                <c:pt idx="0">
                  <c:v>11870.23</c:v>
                </c:pt>
                <c:pt idx="1">
                  <c:v>14833.03</c:v>
                </c:pt>
                <c:pt idx="2">
                  <c:v>2962.8</c:v>
                </c:pt>
              </c:numCache>
            </c:numRef>
          </c:val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0000"/>
                    <a:satMod val="130000"/>
                  </a:schemeClr>
                </a:gs>
                <a:gs pos="43000">
                  <a:schemeClr val="accent3">
                    <a:tint val="44000"/>
                    <a:satMod val="165000"/>
                  </a:schemeClr>
                </a:gs>
                <a:gs pos="93000">
                  <a:schemeClr val="accent3">
                    <a:tint val="15000"/>
                    <a:satMod val="165000"/>
                  </a:schemeClr>
                </a:gs>
                <a:gs pos="100000">
                  <a:schemeClr val="accent3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</c:spPr>
          <c:val>
            <c:numRef>
              <c:f>Лист3!$B$5:$D$5</c:f>
              <c:numCache>
                <c:formatCode>General</c:formatCode>
                <c:ptCount val="3"/>
                <c:pt idx="0">
                  <c:v>12480.33</c:v>
                </c:pt>
                <c:pt idx="1">
                  <c:v>13558.88</c:v>
                </c:pt>
                <c:pt idx="2">
                  <c:v>1078.55</c:v>
                </c:pt>
              </c:numCache>
            </c:numRef>
          </c:val>
        </c:ser>
        <c:axId val="96799744"/>
        <c:axId val="102707200"/>
      </c:barChart>
      <c:catAx>
        <c:axId val="96799744"/>
        <c:scaling>
          <c:orientation val="minMax"/>
        </c:scaling>
        <c:delete val="1"/>
        <c:axPos val="b"/>
        <c:tickLblPos val="nextTo"/>
        <c:crossAx val="102707200"/>
        <c:crosses val="autoZero"/>
        <c:auto val="1"/>
        <c:lblAlgn val="ctr"/>
        <c:lblOffset val="100"/>
      </c:catAx>
      <c:valAx>
        <c:axId val="102707200"/>
        <c:scaling>
          <c:orientation val="minMax"/>
        </c:scaling>
        <c:axPos val="l"/>
        <c:majorGridlines/>
        <c:numFmt formatCode="General" sourceLinked="1"/>
        <c:tickLblPos val="nextTo"/>
        <c:crossAx val="96799744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Pos val="outEnd"/>
            <c:showVal val="1"/>
            <c:showLeaderLines val="1"/>
          </c:dLbls>
          <c:cat>
            <c:strRef>
              <c:f>Лист2!$B$4:$B$11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 и правоохранительная ведомость 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Лист2!$C$4:$C$11</c:f>
              <c:numCache>
                <c:formatCode>General</c:formatCode>
                <c:ptCount val="8"/>
                <c:pt idx="0">
                  <c:v>3572.8</c:v>
                </c:pt>
                <c:pt idx="1">
                  <c:v>709.7</c:v>
                </c:pt>
                <c:pt idx="2">
                  <c:v>365.4</c:v>
                </c:pt>
                <c:pt idx="3">
                  <c:v>8561.2000000000007</c:v>
                </c:pt>
                <c:pt idx="4">
                  <c:v>93</c:v>
                </c:pt>
                <c:pt idx="5">
                  <c:v>198</c:v>
                </c:pt>
                <c:pt idx="6">
                  <c:v>38</c:v>
                </c:pt>
                <c:pt idx="7">
                  <c:v>21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73753280839942"/>
          <c:y val="0"/>
          <c:w val="0.31859580052493436"/>
          <c:h val="1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0.13333</cdr:x>
      <cdr:y>0.92308</cdr:y>
    </cdr:from>
    <cdr:to>
      <cdr:x>0.27879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32" y="2714644"/>
          <a:ext cx="109104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Доходы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0.41905</cdr:x>
      <cdr:y>0.92308</cdr:y>
    </cdr:from>
    <cdr:to>
      <cdr:x>0.5645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143272" y="2714644"/>
          <a:ext cx="1091046" cy="225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100" b="1" dirty="0" smtClean="0"/>
            <a:t>Расходы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0.68571</cdr:x>
      <cdr:y>0.92308</cdr:y>
    </cdr:from>
    <cdr:to>
      <cdr:x>0.83117</cdr:x>
      <cdr:y>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143536" y="2928958"/>
          <a:ext cx="1091046" cy="225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ru-RU" sz="1100" b="1" dirty="0" smtClean="0"/>
            <a:t>Источники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A8678-7433-4DA4-81D3-7A7612D8DFDC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DBB0A-D7C9-48D6-AA51-5000E875F4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DBB0A-D7C9-48D6-AA51-5000E875F49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DBB0A-D7C9-48D6-AA51-5000E875F49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607658-E08C-4C19-A7D4-3A5DDD2876E9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F7C2D0-75FF-4635-A541-3C2C44FE14E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Отчет об исполнении бюджета       муниципального образования                      «Поселок </a:t>
            </a:r>
            <a:r>
              <a:rPr lang="ru-RU" sz="3200" b="1" dirty="0" smtClean="0"/>
              <a:t>Донское</a:t>
            </a:r>
            <a:r>
              <a:rPr lang="ru-RU" sz="2800" b="1" dirty="0" smtClean="0"/>
              <a:t>» </a:t>
            </a:r>
            <a:br>
              <a:rPr lang="ru-RU" sz="2800" b="1" dirty="0" smtClean="0"/>
            </a:br>
            <a:r>
              <a:rPr lang="ru-RU" sz="2800" b="1" dirty="0" smtClean="0"/>
              <a:t>за 2017 год 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Жилищно-коммунальное хозяйство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1900" dirty="0" smtClean="0"/>
              <a:t>Оплата уличного освещения – 499,9                  Реализация программы </a:t>
            </a:r>
          </a:p>
          <a:p>
            <a:r>
              <a:rPr lang="ru-RU" sz="1900" dirty="0" smtClean="0"/>
              <a:t>Организация освещения улиц в                           конкретных дел:</a:t>
            </a:r>
          </a:p>
          <a:p>
            <a:r>
              <a:rPr lang="ru-RU" sz="1900" dirty="0" smtClean="0"/>
              <a:t>части содержания и технического – 382,3         устройство тротуаров  </a:t>
            </a:r>
          </a:p>
          <a:p>
            <a:pPr>
              <a:buNone/>
            </a:pPr>
            <a:r>
              <a:rPr lang="ru-RU" sz="1900" dirty="0" smtClean="0"/>
              <a:t>       обслуживания сети  УНО                                        - ул. Садовая</a:t>
            </a:r>
          </a:p>
          <a:p>
            <a:r>
              <a:rPr lang="ru-RU" sz="1900" dirty="0" smtClean="0"/>
              <a:t>Озеленение территории поселка - 205,2            - ул. Привокзальная</a:t>
            </a:r>
          </a:p>
          <a:p>
            <a:r>
              <a:rPr lang="ru-RU" sz="1900" dirty="0" smtClean="0"/>
              <a:t>Санитарная ручная уборка улиц  - 925,2             - ул. Приморская</a:t>
            </a:r>
          </a:p>
          <a:p>
            <a:r>
              <a:rPr lang="ru-RU" sz="1900" dirty="0" smtClean="0"/>
              <a:t>Прочие расходы в благоустройстве – 273.4        - ул. Комсомольская</a:t>
            </a:r>
          </a:p>
          <a:p>
            <a:r>
              <a:rPr lang="ru-RU" sz="1900" dirty="0" smtClean="0"/>
              <a:t>                                                                             - устройство детских площадок</a:t>
            </a:r>
            <a:endParaRPr lang="ru-RU" sz="1900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571472" y="1928802"/>
            <a:ext cx="3643338" cy="1143008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</a:t>
            </a:r>
          </a:p>
          <a:p>
            <a:pPr algn="ctr"/>
            <a:r>
              <a:rPr lang="ru-RU" dirty="0" smtClean="0"/>
              <a:t>2286,1  тыс. 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214942" y="1500174"/>
            <a:ext cx="3286148" cy="150019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Другие вопросы в области жилищно-коммунального хозяйства      3030,0 тыс.рублей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Социально-ориентированные</a:t>
            </a:r>
            <a:r>
              <a:rPr lang="ru-RU" sz="2800" dirty="0" smtClean="0"/>
              <a:t> отрасли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472" y="2143116"/>
            <a:ext cx="3357586" cy="178595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Образование –             93,0 тыс.руб.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72132" y="2428868"/>
            <a:ext cx="2928958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Культура-  198,0 тыс.руб.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72132" y="4286256"/>
            <a:ext cx="2786082" cy="15573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Физическая культура и спорт-21,0 тыс. руб.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4214818"/>
            <a:ext cx="3000396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политика-38,0 тыс. руб.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Источники финансирования дефицита бюджета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Источники финансирования дефицита бюджета </a:t>
            </a:r>
          </a:p>
          <a:p>
            <a:r>
              <a:rPr lang="ru-RU" dirty="0" smtClean="0"/>
              <a:t>Суммарный результат исполнения по источникам финансирования дефицита бюджета поселения за 2017 год составил    1 079,0 тыс. рублей (бюджет исполнен с дефицитом)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algn="ctr">
              <a:buNone/>
            </a:pPr>
            <a:r>
              <a:rPr lang="ru-RU" i="1" dirty="0" smtClean="0"/>
              <a:t>Спасибо за внимание!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параметры бюджета за 2017 год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4786321"/>
          <a:ext cx="6096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65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Источники 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11870,23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14833,03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2962,8</a:t>
                      </a:r>
                      <a:endParaRPr lang="ru-RU" dirty="0"/>
                    </a:p>
                  </a:txBody>
                  <a:tcPr/>
                </a:tc>
              </a:tr>
              <a:tr h="914399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12480,33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13558,88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1078,55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1538" y="1428736"/>
          <a:ext cx="750099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Исполнение доходной части бюджета          (налоговые и неналоговые доходы)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49"/>
          <a:ext cx="8229600" cy="478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143008"/>
                <a:gridCol w="1214446"/>
                <a:gridCol w="1371552"/>
              </a:tblGrid>
              <a:tr h="8110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 исполнения </a:t>
                      </a:r>
                      <a:endParaRPr lang="ru-RU" dirty="0"/>
                    </a:p>
                  </a:txBody>
                  <a:tcPr/>
                </a:tc>
              </a:tr>
              <a:tr h="32441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 на прибыль,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3335,3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3649,9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109,4%</a:t>
                      </a:r>
                      <a:endParaRPr lang="ru-RU" dirty="0"/>
                    </a:p>
                  </a:txBody>
                  <a:tcPr/>
                </a:tc>
              </a:tr>
              <a:tr h="56772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 на товары (работы, услуги) реализуемые на территории РФ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/>
                </a:tc>
              </a:tr>
              <a:tr h="32441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173,8%</a:t>
                      </a:r>
                      <a:endParaRPr lang="ru-RU" dirty="0"/>
                    </a:p>
                  </a:txBody>
                  <a:tcPr/>
                </a:tc>
              </a:tr>
              <a:tr h="94342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42,64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114,8%</a:t>
                      </a:r>
                      <a:endParaRPr lang="ru-RU" dirty="0"/>
                    </a:p>
                  </a:txBody>
                  <a:tcPr/>
                </a:tc>
              </a:tr>
              <a:tr h="8110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оказания платных услуг (работ) и компенсации затрат государства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56772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материальных и нематериальных активов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Исполнение доходной части бюджета (безвозмездные поступления)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6"/>
                <a:gridCol w="1143008"/>
                <a:gridCol w="928694"/>
                <a:gridCol w="1543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 от других бюджетов бюджетной системы РФ  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Возврат остатков субсидий, субвенций и иных межбюджетных трансфертов, имеющих целевое назначение, прошлых лет 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Исполнение расходной части бюджета 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Общегосударственные расходы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Обеспечение деятельности </a:t>
            </a:r>
          </a:p>
          <a:p>
            <a:pPr>
              <a:buNone/>
            </a:pPr>
            <a:r>
              <a:rPr lang="ru-RU" sz="2000" dirty="0" smtClean="0"/>
              <a:t>аппарата представительного органа                                      417,24</a:t>
            </a:r>
          </a:p>
          <a:p>
            <a:r>
              <a:rPr lang="ru-RU" sz="2000" dirty="0" smtClean="0"/>
              <a:t>Обеспечение деятельности </a:t>
            </a:r>
          </a:p>
          <a:p>
            <a:pPr>
              <a:buNone/>
            </a:pPr>
            <a:r>
              <a:rPr lang="ru-RU" sz="2000" dirty="0" smtClean="0"/>
              <a:t>финансовых органов                                                                     25,0</a:t>
            </a:r>
          </a:p>
          <a:p>
            <a:r>
              <a:rPr lang="ru-RU" sz="2000" dirty="0" smtClean="0"/>
              <a:t>Обеспечение проведения выборов </a:t>
            </a:r>
          </a:p>
          <a:p>
            <a:pPr>
              <a:buNone/>
            </a:pPr>
            <a:r>
              <a:rPr lang="ru-RU" sz="2000" dirty="0" smtClean="0"/>
              <a:t>и референдумов                                                                           153,8 </a:t>
            </a:r>
          </a:p>
          <a:p>
            <a:r>
              <a:rPr lang="ru-RU" sz="2000" dirty="0" smtClean="0"/>
              <a:t>Обеспечение деятельности</a:t>
            </a:r>
          </a:p>
          <a:p>
            <a:pPr>
              <a:buNone/>
            </a:pPr>
            <a:r>
              <a:rPr lang="ru-RU" sz="2000" dirty="0" smtClean="0"/>
              <a:t> аппарата администрации                                                        2632,0</a:t>
            </a:r>
          </a:p>
          <a:p>
            <a:r>
              <a:rPr lang="ru-RU" sz="2000" dirty="0" smtClean="0"/>
              <a:t>Другие общегосударственные вопросы                           344,8</a:t>
            </a:r>
          </a:p>
          <a:p>
            <a:endParaRPr lang="ru-RU" sz="2000" dirty="0" smtClean="0"/>
          </a:p>
          <a:p>
            <a:r>
              <a:rPr lang="ru-RU" sz="2000" dirty="0" smtClean="0"/>
              <a:t>В подраздел «Другие общегосударственные расходы» вошло обеспечение деятельности архива, формирование границ поселения 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 рамках расходов межмуниципального характера, по данному разделу производились расходы на:</a:t>
            </a:r>
          </a:p>
          <a:p>
            <a:pPr>
              <a:buNone/>
            </a:pPr>
            <a:r>
              <a:rPr lang="ru-RU" dirty="0" smtClean="0"/>
              <a:t>    Организация                             </a:t>
            </a:r>
            <a:r>
              <a:rPr lang="ru-RU" dirty="0" smtClean="0"/>
              <a:t>Обеспечение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деятельности                            безопасности</a:t>
            </a:r>
          </a:p>
          <a:p>
            <a:pPr>
              <a:buNone/>
            </a:pPr>
            <a:r>
              <a:rPr lang="ru-RU" dirty="0" smtClean="0"/>
              <a:t>Единой </a:t>
            </a:r>
            <a:r>
              <a:rPr lang="ru-RU" i="1" dirty="0" smtClean="0"/>
              <a:t>диспетчерской              населения </a:t>
            </a:r>
          </a:p>
          <a:p>
            <a:pPr>
              <a:buNone/>
            </a:pPr>
            <a:r>
              <a:rPr lang="ru-RU" i="1" dirty="0" smtClean="0"/>
              <a:t>службы                                 на водных объектах     </a:t>
            </a:r>
          </a:p>
          <a:p>
            <a:pPr>
              <a:buNone/>
            </a:pPr>
            <a:r>
              <a:rPr lang="ru-RU" b="1" i="1" dirty="0" smtClean="0"/>
              <a:t>389,8 тыс. рублей                      320,0 тыс. рублей</a:t>
            </a:r>
            <a:endParaRPr lang="ru-RU" b="1" i="1" dirty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Национальная безопасность и правоохранительная деятельность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Национальная</a:t>
            </a:r>
            <a:r>
              <a:rPr lang="ru-RU" dirty="0" smtClean="0"/>
              <a:t> </a:t>
            </a:r>
            <a:r>
              <a:rPr lang="ru-RU" sz="3600" dirty="0" smtClean="0"/>
              <a:t>экономика </a:t>
            </a:r>
            <a:br>
              <a:rPr lang="ru-RU" sz="3600" dirty="0" smtClean="0"/>
            </a:br>
            <a:r>
              <a:rPr lang="ru-RU" sz="3100" dirty="0" smtClean="0"/>
              <a:t>(дорожные фонды)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На реализацию мероприятий подпрограммы «Развитие транспортной сети»</a:t>
            </a:r>
          </a:p>
          <a:p>
            <a:endParaRPr lang="ru-RU" sz="2800" dirty="0" smtClean="0"/>
          </a:p>
          <a:p>
            <a:r>
              <a:rPr lang="ru-RU" sz="2800" i="1" dirty="0" smtClean="0"/>
              <a:t>на установку дорожных знаков и нанесение дорожной разметки – 69,9 тыс. рублей</a:t>
            </a:r>
          </a:p>
          <a:p>
            <a:r>
              <a:rPr lang="ru-RU" sz="2800" i="1" dirty="0" smtClean="0"/>
              <a:t>на механизированную  уборку и зимнее содержание дорог – 295,5 тыс. рублей</a:t>
            </a:r>
            <a:endParaRPr lang="ru-RU" sz="2800" i="1" dirty="0"/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Жилищно-коммунальное хозяйство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1800" dirty="0" smtClean="0"/>
              <a:t>Исполнение судебных                                     Субсидии МКП</a:t>
            </a:r>
          </a:p>
          <a:p>
            <a:pPr>
              <a:buNone/>
            </a:pPr>
            <a:r>
              <a:rPr lang="ru-RU" sz="1800" dirty="0" smtClean="0"/>
              <a:t>решений – 599,3 тыс. рублей                               «Водоканал Донское»- 2294,63 т.р.</a:t>
            </a:r>
          </a:p>
          <a:p>
            <a:r>
              <a:rPr lang="ru-RU" sz="1800" dirty="0" smtClean="0"/>
              <a:t>Содействие капитальному </a:t>
            </a:r>
          </a:p>
          <a:p>
            <a:pPr>
              <a:buNone/>
            </a:pPr>
            <a:r>
              <a:rPr lang="ru-RU" sz="1800" dirty="0" smtClean="0"/>
              <a:t>ремонту – 351,0 тыс. рублей</a:t>
            </a:r>
            <a:endParaRPr lang="ru-RU" sz="1800" dirty="0"/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4929190" y="1928802"/>
            <a:ext cx="3429024" cy="1428760"/>
          </a:xfrm>
          <a:prstGeom prst="snip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Коммунальное  хозяйство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85786" y="1857364"/>
            <a:ext cx="3214710" cy="1428760"/>
          </a:xfrm>
          <a:prstGeom prst="triangle">
            <a:avLst>
              <a:gd name="adj" fmla="val 4989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Жилищное хозяйство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472</Words>
  <Application>Microsoft Office PowerPoint</Application>
  <PresentationFormat>Экран (4:3)</PresentationFormat>
  <Paragraphs>128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бюджета       муниципального образования                      «Поселок Донское»  за 2017 год </vt:lpstr>
      <vt:lpstr>Основные параметры бюджета за 2017 год</vt:lpstr>
      <vt:lpstr>Исполнение доходной части бюджета          (налоговые и неналоговые доходы)</vt:lpstr>
      <vt:lpstr>Исполнение доходной части бюджета (безвозмездные поступления)</vt:lpstr>
      <vt:lpstr>Исполнение расходной части бюджета  </vt:lpstr>
      <vt:lpstr>Общегосударственные расходы</vt:lpstr>
      <vt:lpstr>Национальная безопасность и правоохранительная деятельность </vt:lpstr>
      <vt:lpstr>Национальная экономика  (дорожные фонды) </vt:lpstr>
      <vt:lpstr>Жилищно-коммунальное хозяйство</vt:lpstr>
      <vt:lpstr>Жилищно-коммунальное хозяйство </vt:lpstr>
      <vt:lpstr>Социально-ориентированные отрасли</vt:lpstr>
      <vt:lpstr>Источники финансирования дефицита бюджета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«Поселок Донское» за 2017 год</dc:title>
  <dc:creator>e.romancova</dc:creator>
  <cp:lastModifiedBy>e.romancova</cp:lastModifiedBy>
  <cp:revision>26</cp:revision>
  <dcterms:created xsi:type="dcterms:W3CDTF">2018-03-23T08:23:40Z</dcterms:created>
  <dcterms:modified xsi:type="dcterms:W3CDTF">2018-03-23T13:56:31Z</dcterms:modified>
</cp:coreProperties>
</file>